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Default Extension="wdp" ContentType="image/vnd.ms-photo"/>
  <Default Extension="gif" ContentType="image/gif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7"/>
  </p:notesMasterIdLst>
  <p:sldIdLst>
    <p:sldId id="259" r:id="rId2"/>
    <p:sldId id="265" r:id="rId3"/>
    <p:sldId id="326" r:id="rId4"/>
    <p:sldId id="328" r:id="rId5"/>
    <p:sldId id="327" r:id="rId6"/>
    <p:sldId id="329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40" r:id="rId16"/>
    <p:sldId id="339" r:id="rId17"/>
    <p:sldId id="338" r:id="rId18"/>
    <p:sldId id="341" r:id="rId19"/>
    <p:sldId id="342" r:id="rId20"/>
    <p:sldId id="343" r:id="rId21"/>
    <p:sldId id="344" r:id="rId22"/>
    <p:sldId id="345" r:id="rId23"/>
    <p:sldId id="276" r:id="rId24"/>
    <p:sldId id="346" r:id="rId25"/>
    <p:sldId id="347" r:id="rId26"/>
    <p:sldId id="348" r:id="rId27"/>
    <p:sldId id="349" r:id="rId28"/>
    <p:sldId id="352" r:id="rId29"/>
    <p:sldId id="351" r:id="rId30"/>
    <p:sldId id="350" r:id="rId31"/>
    <p:sldId id="353" r:id="rId32"/>
    <p:sldId id="354" r:id="rId33"/>
    <p:sldId id="355" r:id="rId34"/>
    <p:sldId id="358" r:id="rId35"/>
    <p:sldId id="357" r:id="rId36"/>
    <p:sldId id="361" r:id="rId37"/>
    <p:sldId id="360" r:id="rId38"/>
    <p:sldId id="359" r:id="rId39"/>
    <p:sldId id="362" r:id="rId40"/>
    <p:sldId id="363" r:id="rId41"/>
    <p:sldId id="364" r:id="rId42"/>
    <p:sldId id="365" r:id="rId43"/>
    <p:sldId id="366" r:id="rId44"/>
    <p:sldId id="367" r:id="rId45"/>
    <p:sldId id="368" r:id="rId46"/>
    <p:sldId id="369" r:id="rId47"/>
    <p:sldId id="370" r:id="rId48"/>
    <p:sldId id="371" r:id="rId49"/>
    <p:sldId id="372" r:id="rId50"/>
    <p:sldId id="373" r:id="rId51"/>
    <p:sldId id="374" r:id="rId52"/>
    <p:sldId id="377" r:id="rId53"/>
    <p:sldId id="376" r:id="rId54"/>
    <p:sldId id="383" r:id="rId55"/>
    <p:sldId id="384" r:id="rId56"/>
    <p:sldId id="379" r:id="rId57"/>
    <p:sldId id="380" r:id="rId58"/>
    <p:sldId id="381" r:id="rId59"/>
    <p:sldId id="382" r:id="rId60"/>
    <p:sldId id="375" r:id="rId61"/>
    <p:sldId id="378" r:id="rId62"/>
    <p:sldId id="283" r:id="rId63"/>
    <p:sldId id="385" r:id="rId64"/>
    <p:sldId id="386" r:id="rId65"/>
    <p:sldId id="387" r:id="rId66"/>
    <p:sldId id="388" r:id="rId67"/>
    <p:sldId id="389" r:id="rId68"/>
    <p:sldId id="390" r:id="rId69"/>
    <p:sldId id="391" r:id="rId70"/>
    <p:sldId id="392" r:id="rId71"/>
    <p:sldId id="393" r:id="rId72"/>
    <p:sldId id="394" r:id="rId73"/>
    <p:sldId id="395" r:id="rId74"/>
    <p:sldId id="396" r:id="rId75"/>
    <p:sldId id="397" r:id="rId76"/>
  </p:sldIdLst>
  <p:sldSz cx="9144000" cy="6858000" type="screen4x3"/>
  <p:notesSz cx="6858000" cy="9144000"/>
  <p:custDataLst>
    <p:tags r:id="rId7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86D"/>
    <a:srgbClr val="070A83"/>
    <a:srgbClr val="1F08C6"/>
    <a:srgbClr val="1508C4"/>
    <a:srgbClr val="002E8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46" autoAdjust="0"/>
    <p:restoredTop sz="94671" autoAdjust="0"/>
  </p:normalViewPr>
  <p:slideViewPr>
    <p:cSldViewPr>
      <p:cViewPr varScale="1">
        <p:scale>
          <a:sx n="85" d="100"/>
          <a:sy n="85" d="100"/>
        </p:scale>
        <p:origin x="-1224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gs" Target="tags/tag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audio1.wav>
</file>

<file path=ppt/media/audio11.wav>
</file>

<file path=ppt/media/audio2.wav>
</file>

<file path=ppt/media/audio3.wav>
</file>

<file path=ppt/media/audio31.wav>
</file>

<file path=ppt/media/hdphoto1.wdp>
</file>

<file path=ppt/media/image1.jpeg>
</file>

<file path=ppt/media/image2.gif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2B4DA6-D526-4718-88DE-56577490007F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2BCD6-C583-4A56-86EC-4380C69A8EF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162669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Автор шаблона </a:t>
            </a:r>
            <a:r>
              <a:rPr lang="ru-RU" dirty="0" err="1" smtClean="0"/>
              <a:t>Салиш</a:t>
            </a:r>
            <a:r>
              <a:rPr lang="ru-RU" dirty="0" smtClean="0"/>
              <a:t> С.С., учитель начальных классов СШ №53 г. Актобе.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2BCD6-C583-4A56-86EC-4380C69A8EF0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852612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Автор шаблона </a:t>
            </a:r>
            <a:r>
              <a:rPr lang="ru-RU" dirty="0" err="1" smtClean="0"/>
              <a:t>Салиш</a:t>
            </a:r>
            <a:r>
              <a:rPr lang="ru-RU" dirty="0" smtClean="0"/>
              <a:t> С.С., учитель начальных классов СШ №53 г. Актобе.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2BCD6-C583-4A56-86EC-4380C69A8EF0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514772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2BCD6-C583-4A56-86EC-4380C69A8EF0}" type="slidenum">
              <a:rPr lang="ru-RU" smtClean="0"/>
              <a:pPr/>
              <a:t>3</a:t>
            </a:fld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2BCD6-C583-4A56-86EC-4380C69A8EF0}" type="slidenum">
              <a:rPr lang="ru-RU" smtClean="0"/>
              <a:pPr/>
              <a:t>4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6" Type="http://schemas.openxmlformats.org/officeDocument/2006/relationships/audio" Target="../media/audio11.wav"/><Relationship Id="rId5" Type="http://schemas.openxmlformats.org/officeDocument/2006/relationships/hyperlink" Target="http://sun-shine-kz.ucoz.ru/" TargetMode="External"/><Relationship Id="rId4" Type="http://schemas.openxmlformats.org/officeDocument/2006/relationships/image" Target="../media/image2.gi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audio" Target="../media/audio2.wav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3.wav"/><Relationship Id="rId6" Type="http://schemas.openxmlformats.org/officeDocument/2006/relationships/audio" Target="../media/audio31.wav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3" cstate="print">
            <a:lum/>
          </a:blip>
          <a:srcRect/>
          <a:stretch>
            <a:fillRect l="-9000" r="-11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102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46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29" y="47144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534" y="49639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13" y="446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22" y="33564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53" y="446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718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453" y="822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462" y="42549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896" y="18864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693" y="822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185" y="112479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731" y="89195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712" y="96047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957" y="73029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197" y="73029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2" y="137247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025" y="179930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792" y="170210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948" y="137247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030" y="182424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109" y="137247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7518" y="166350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656" y="149972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958" y="175335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158" y="1338071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392" y="151649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307" y="1876535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208" y="228832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5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214779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349" y="222242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7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057" y="1954852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453" y="2058151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8662" y="1986143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693" y="2058151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88" y="27345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6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88" y="306415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7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444" y="27345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605" y="27345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1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814" y="2706228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008" y="307780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152" y="286177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8888" y="28785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77" y="381469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723" y="358185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605" y="3296443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729" y="331375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845" y="3584475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3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0054" y="36662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158" y="334819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7" y="408703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387" y="441665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625" y="453879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704" y="408703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113" y="437805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913" y="40587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553" y="446790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987" y="423104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1" y="473510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704" y="4648945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041" y="497420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944" y="4936977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048" y="477270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5257" y="470069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288" y="477270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120" y="5423177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948" y="5423177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18" y="5394875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512" y="576644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2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656" y="555042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958" y="580404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158" y="538876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607124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9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681" y="650334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227" y="627050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2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992" y="6042947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5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446" y="6310351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349" y="627312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453" y="610884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3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896" y="627727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693" y="6108849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1331913" y="4508276"/>
            <a:ext cx="6840537" cy="1296988"/>
          </a:xfrm>
        </p:spPr>
        <p:txBody>
          <a:bodyPr>
            <a:normAutofit/>
          </a:bodyPr>
          <a:lstStyle>
            <a:lvl5pPr marL="174625" indent="0">
              <a:buNone/>
              <a:defRPr sz="32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</a:lstStyle>
          <a:p>
            <a:pPr lvl="4"/>
            <a:r>
              <a:rPr lang="ru-RU" dirty="0" smtClean="0"/>
              <a:t>Ваши данные</a:t>
            </a:r>
          </a:p>
        </p:txBody>
      </p:sp>
      <p:sp>
        <p:nvSpPr>
          <p:cNvPr id="195" name="TextBox 194" hidden="1"/>
          <p:cNvSpPr txBox="1"/>
          <p:nvPr userDrawn="1"/>
        </p:nvSpPr>
        <p:spPr>
          <a:xfrm>
            <a:off x="35496" y="539969"/>
            <a:ext cx="90993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АВТОР ШАБЛОНА САЛИШ САЛТАНАТ САЛИШЕВНА</a:t>
            </a:r>
            <a:endParaRPr lang="ru-RU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Прямоугольник 1"/>
          <p:cNvSpPr/>
          <p:nvPr userDrawn="1"/>
        </p:nvSpPr>
        <p:spPr>
          <a:xfrm>
            <a:off x="-36512" y="-27384"/>
            <a:ext cx="168187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>
                <a:hlinkClick r:id="rId5"/>
              </a:rPr>
              <a:t>http://sun-shine-kz.ucoz.ru/</a:t>
            </a:r>
            <a:r>
              <a:rPr lang="ru-RU" sz="1000" dirty="0" smtClean="0"/>
              <a:t> </a:t>
            </a:r>
            <a:endParaRPr lang="ru-RU" sz="1000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15712" y="6669360"/>
            <a:ext cx="16353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000" dirty="0" smtClean="0">
                <a:solidFill>
                  <a:schemeClr val="bg1"/>
                </a:solidFill>
              </a:rPr>
              <a:t>Автор шаблона </a:t>
            </a:r>
            <a:r>
              <a:rPr lang="ru-RU" sz="1000" dirty="0" err="1" smtClean="0">
                <a:solidFill>
                  <a:schemeClr val="bg1"/>
                </a:solidFill>
              </a:rPr>
              <a:t>Салиш</a:t>
            </a:r>
            <a:r>
              <a:rPr lang="ru-RU" sz="1000" dirty="0" smtClean="0">
                <a:solidFill>
                  <a:schemeClr val="bg1"/>
                </a:solidFill>
              </a:rPr>
              <a:t> С.С.</a:t>
            </a:r>
            <a:endParaRPr lang="ru-RU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>
        <p:sndAc>
          <p:stSnd>
            <p:snd r:embed="rId6" name="Svoya_igra_-_Zastavka_2013.wav"/>
          </p:stSnd>
        </p:sndAc>
      </p:transition>
    </mc:Choice>
    <mc:Fallback>
      <p:transition spd="slow">
        <p:sndAc>
          <p:stSnd>
            <p:snd r:embed="rId1" name="Svoya_igra_-_Zastavka_2013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gradFill flip="none" rotWithShape="1">
          <a:gsLst>
            <a:gs pos="0">
              <a:srgbClr val="070A83"/>
            </a:gs>
            <a:gs pos="39999">
              <a:srgbClr val="0A128C"/>
            </a:gs>
            <a:gs pos="70000">
              <a:srgbClr val="181CC7"/>
            </a:gs>
            <a:gs pos="88000">
              <a:srgbClr val="1508C4"/>
            </a:gs>
            <a:gs pos="100000">
              <a:srgbClr val="1F08C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7211144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Категория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29600" cy="4493095"/>
          </a:xfrm>
        </p:spPr>
        <p:txBody>
          <a:bodyPr/>
          <a:lstStyle>
            <a:lvl1pPr>
              <a:defRPr sz="40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5pPr marL="1828800" indent="0">
              <a:buNone/>
              <a:defRPr/>
            </a:lvl5pPr>
          </a:lstStyle>
          <a:p>
            <a:pPr lvl="0"/>
            <a:r>
              <a:rPr lang="ru-RU" dirty="0" smtClean="0"/>
              <a:t>Ваш вопрос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TextBox 10">
            <a:hlinkClick r:id="" action="ppaction://hlinkshowjump?jump=nextslide">
              <a:snd r:embed="rId2" name="восходящий ряд.wav"/>
            </a:hlinkClick>
          </p:cNvPr>
          <p:cNvSpPr txBox="1"/>
          <p:nvPr userDrawn="1"/>
        </p:nvSpPr>
        <p:spPr>
          <a:xfrm>
            <a:off x="3923928" y="6093296"/>
            <a:ext cx="1298561" cy="646331"/>
          </a:xfrm>
          <a:prstGeom prst="rect">
            <a:avLst/>
          </a:prstGeom>
          <a:solidFill>
            <a:srgbClr val="070A83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Ответ</a:t>
            </a:r>
            <a:endParaRPr lang="ru-R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bg>
      <p:bgPr>
        <a:gradFill flip="none" rotWithShape="1">
          <a:gsLst>
            <a:gs pos="0">
              <a:srgbClr val="070A83"/>
            </a:gs>
            <a:gs pos="39999">
              <a:srgbClr val="0A128C"/>
            </a:gs>
            <a:gs pos="70000">
              <a:srgbClr val="181CC7"/>
            </a:gs>
            <a:gs pos="88000">
              <a:srgbClr val="1508C4"/>
            </a:gs>
            <a:gs pos="100000">
              <a:srgbClr val="1F08C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TextBox 10">
            <a:hlinkClick r:id="" action="ppaction://hlinkshowjump?jump=nextslide">
              <a:snd r:embed="rId3" name="восходящий ряд.wav"/>
            </a:hlinkClick>
          </p:cNvPr>
          <p:cNvSpPr txBox="1"/>
          <p:nvPr userDrawn="1"/>
        </p:nvSpPr>
        <p:spPr>
          <a:xfrm>
            <a:off x="3779912" y="6093296"/>
            <a:ext cx="1601721" cy="646331"/>
          </a:xfrm>
          <a:prstGeom prst="rect">
            <a:avLst/>
          </a:prstGeom>
          <a:solidFill>
            <a:srgbClr val="070A83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Вопрос</a:t>
            </a:r>
            <a:endParaRPr lang="ru-R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2" descr="https://festival.1september.ru/articles/604377/presentation/14.jpg"/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backgroundRemoval t="20694" b="79306" l="22604" r="81979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2270" t="20969" r="17247" b="21612"/>
          <a:stretch/>
        </p:blipFill>
        <p:spPr bwMode="auto">
          <a:xfrm>
            <a:off x="1849666" y="2060848"/>
            <a:ext cx="5530646" cy="39378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 userDrawn="1"/>
        </p:nvSpPr>
        <p:spPr>
          <a:xfrm>
            <a:off x="411496" y="332656"/>
            <a:ext cx="38004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4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Кот в мешке</a:t>
            </a:r>
            <a:endParaRPr lang="ru-RU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2486282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>
        <p:sndAc>
          <p:stSnd>
            <p:snd r:embed="rId6" name="Svoya_igra_-_Kot_v_Meshke.wav"/>
          </p:stSnd>
        </p:sndAc>
      </p:transition>
    </mc:Choice>
    <mc:Fallback>
      <p:transition spd="slow">
        <p:sndAc>
          <p:stSnd>
            <p:snd r:embed="rId1" name="Svoya_igra_-_Kot_v_Meshk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bg>
      <p:bgPr>
        <a:gradFill flip="none" rotWithShape="1">
          <a:gsLst>
            <a:gs pos="0">
              <a:srgbClr val="070A83"/>
            </a:gs>
            <a:gs pos="39999">
              <a:srgbClr val="0A128C"/>
            </a:gs>
            <a:gs pos="70000">
              <a:srgbClr val="181CC7"/>
            </a:gs>
            <a:gs pos="88000">
              <a:srgbClr val="1508C4"/>
            </a:gs>
            <a:gs pos="100000">
              <a:srgbClr val="1F08C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7211144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Категория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29600" cy="4493095"/>
          </a:xfrm>
        </p:spPr>
        <p:txBody>
          <a:bodyPr/>
          <a:lstStyle>
            <a:lvl1pPr>
              <a:defRPr sz="40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5pPr marL="1828800" indent="0">
              <a:buNone/>
              <a:defRPr/>
            </a:lvl5pPr>
          </a:lstStyle>
          <a:p>
            <a:pPr lvl="0"/>
            <a:r>
              <a:rPr lang="ru-RU" dirty="0" smtClean="0"/>
              <a:t>Ваш ответ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Picture 4">
            <a:hlinkClick r:id="rId2" action="ppaction://hlinksldjump"/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84368" y="5930946"/>
            <a:ext cx="1080121" cy="810090"/>
          </a:xfrm>
          <a:prstGeom prst="rect">
            <a:avLst/>
          </a:prstGeom>
          <a:noFill/>
          <a:ln w="12700"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36062515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bg>
      <p:bgPr>
        <a:gradFill flip="none" rotWithShape="1">
          <a:gsLst>
            <a:gs pos="0">
              <a:srgbClr val="070A83"/>
            </a:gs>
            <a:gs pos="39999">
              <a:srgbClr val="0A128C"/>
            </a:gs>
            <a:gs pos="70000">
              <a:srgbClr val="181CC7"/>
            </a:gs>
            <a:gs pos="88000">
              <a:srgbClr val="1508C4"/>
            </a:gs>
            <a:gs pos="100000">
              <a:srgbClr val="1F08C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949" y="92017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158" y="84816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307" y="13866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693" y="156824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731" y="4020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712" y="47056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13" y="11663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53" y="40466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197" y="240391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2" y="88257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18" y="85427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Тема 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2" name="Рисунок 21"/>
          <p:cNvSpPr>
            <a:spLocks noGrp="1"/>
          </p:cNvSpPr>
          <p:nvPr>
            <p:ph type="pic" sz="quarter" idx="13"/>
          </p:nvPr>
        </p:nvSpPr>
        <p:spPr>
          <a:xfrm>
            <a:off x="514826" y="1616804"/>
            <a:ext cx="8094868" cy="44044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793601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bg>
      <p:bgPr>
        <a:gradFill flip="none" rotWithShape="1">
          <a:gsLst>
            <a:gs pos="0">
              <a:srgbClr val="070A83"/>
            </a:gs>
            <a:gs pos="39999">
              <a:srgbClr val="0A128C"/>
            </a:gs>
            <a:gs pos="70000">
              <a:srgbClr val="181CC7"/>
            </a:gs>
            <a:gs pos="88000">
              <a:srgbClr val="1508C4"/>
            </a:gs>
            <a:gs pos="100000">
              <a:srgbClr val="1F08C6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949" y="92017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4158" y="84816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307" y="1386630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693" y="1568246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731" y="4020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712" y="47056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613" y="11663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853" y="40466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197" y="240391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2" y="882574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img-fotki.yandex.ru/get/6207/94689460.147/0_73c4b_aa133b18_S.jpg"/>
          <p:cNvPicPr>
            <a:picLocks noChangeAspect="1" noChangeArrowheads="1" noCrop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18" y="854272"/>
            <a:ext cx="460348" cy="4603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ru-RU" dirty="0" smtClean="0"/>
              <a:t>Категория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689999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26.11.2023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62" r:id="rId4"/>
    <p:sldLayoutId id="2147483660" r:id="rId5"/>
    <p:sldLayoutId id="2147483661" r:id="rId6"/>
    <p:sldLayoutId id="2147483654" r:id="rId7"/>
    <p:sldLayoutId id="2147483655" r:id="rId8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18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2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13" Type="http://schemas.openxmlformats.org/officeDocument/2006/relationships/slide" Target="slide28.xml"/><Relationship Id="rId18" Type="http://schemas.openxmlformats.org/officeDocument/2006/relationships/slide" Target="slide40.xml"/><Relationship Id="rId26" Type="http://schemas.openxmlformats.org/officeDocument/2006/relationships/slide" Target="slide58.xml"/><Relationship Id="rId39" Type="http://schemas.openxmlformats.org/officeDocument/2006/relationships/slide" Target="slide75.xml"/><Relationship Id="rId3" Type="http://schemas.openxmlformats.org/officeDocument/2006/relationships/slide" Target="slide3.xml"/><Relationship Id="rId21" Type="http://schemas.openxmlformats.org/officeDocument/2006/relationships/slide" Target="slide46.xml"/><Relationship Id="rId34" Type="http://schemas.openxmlformats.org/officeDocument/2006/relationships/slide" Target="slide65.xml"/><Relationship Id="rId7" Type="http://schemas.openxmlformats.org/officeDocument/2006/relationships/slide" Target="slide11.xml"/><Relationship Id="rId12" Type="http://schemas.openxmlformats.org/officeDocument/2006/relationships/slide" Target="slide23.xml"/><Relationship Id="rId17" Type="http://schemas.openxmlformats.org/officeDocument/2006/relationships/slide" Target="slide36.xml"/><Relationship Id="rId25" Type="http://schemas.openxmlformats.org/officeDocument/2006/relationships/slide" Target="slide56.xml"/><Relationship Id="rId33" Type="http://schemas.openxmlformats.org/officeDocument/2006/relationships/slide" Target="slide62.xml"/><Relationship Id="rId38" Type="http://schemas.openxmlformats.org/officeDocument/2006/relationships/slide" Target="slide73.xml"/><Relationship Id="rId2" Type="http://schemas.openxmlformats.org/officeDocument/2006/relationships/notesSlide" Target="../notesSlides/notesSlide2.xml"/><Relationship Id="rId16" Type="http://schemas.openxmlformats.org/officeDocument/2006/relationships/slide" Target="slide34.xml"/><Relationship Id="rId20" Type="http://schemas.openxmlformats.org/officeDocument/2006/relationships/slide" Target="slide44.xml"/><Relationship Id="rId29" Type="http://schemas.openxmlformats.org/officeDocument/2006/relationships/slide" Target="slide13.xml"/><Relationship Id="rId1" Type="http://schemas.openxmlformats.org/officeDocument/2006/relationships/slideLayout" Target="../slideLayouts/slideLayout6.xml"/><Relationship Id="rId6" Type="http://schemas.openxmlformats.org/officeDocument/2006/relationships/slide" Target="slide9.xml"/><Relationship Id="rId11" Type="http://schemas.openxmlformats.org/officeDocument/2006/relationships/slide" Target="slide21.xml"/><Relationship Id="rId24" Type="http://schemas.openxmlformats.org/officeDocument/2006/relationships/slide" Target="slide54.xml"/><Relationship Id="rId32" Type="http://schemas.openxmlformats.org/officeDocument/2006/relationships/slide" Target="slide50.xml"/><Relationship Id="rId37" Type="http://schemas.openxmlformats.org/officeDocument/2006/relationships/slide" Target="slide71.xml"/><Relationship Id="rId5" Type="http://schemas.openxmlformats.org/officeDocument/2006/relationships/slide" Target="slide7.xml"/><Relationship Id="rId15" Type="http://schemas.openxmlformats.org/officeDocument/2006/relationships/slide" Target="slide32.xml"/><Relationship Id="rId23" Type="http://schemas.openxmlformats.org/officeDocument/2006/relationships/slide" Target="slide52.xml"/><Relationship Id="rId28" Type="http://schemas.openxmlformats.org/officeDocument/2006/relationships/image" Target="../media/image5.png"/><Relationship Id="rId36" Type="http://schemas.openxmlformats.org/officeDocument/2006/relationships/slide" Target="slide69.xml"/><Relationship Id="rId10" Type="http://schemas.openxmlformats.org/officeDocument/2006/relationships/slide" Target="slide19.xml"/><Relationship Id="rId19" Type="http://schemas.openxmlformats.org/officeDocument/2006/relationships/slide" Target="slide42.xml"/><Relationship Id="rId31" Type="http://schemas.openxmlformats.org/officeDocument/2006/relationships/slide" Target="slide38.xml"/><Relationship Id="rId4" Type="http://schemas.openxmlformats.org/officeDocument/2006/relationships/slide" Target="slide5.xml"/><Relationship Id="rId9" Type="http://schemas.openxmlformats.org/officeDocument/2006/relationships/slide" Target="slide17.xml"/><Relationship Id="rId14" Type="http://schemas.openxmlformats.org/officeDocument/2006/relationships/slide" Target="slide30.xml"/><Relationship Id="rId22" Type="http://schemas.openxmlformats.org/officeDocument/2006/relationships/slide" Target="slide48.xml"/><Relationship Id="rId27" Type="http://schemas.openxmlformats.org/officeDocument/2006/relationships/slide" Target="slide60.xml"/><Relationship Id="rId30" Type="http://schemas.openxmlformats.org/officeDocument/2006/relationships/slide" Target="slide26.xml"/><Relationship Id="rId35" Type="http://schemas.openxmlformats.org/officeDocument/2006/relationships/slide" Target="slide6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22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3.xml"/><Relationship Id="rId4" Type="http://schemas.openxmlformats.org/officeDocument/2006/relationships/audio" Target="../media/audio31.wav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25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27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29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" Target="slide31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33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35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37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" Target="slide39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" Target="slide41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" Target="slide43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" Target="slide45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" Target="slide47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" Target="slide49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" Target="slide51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" Target="slide53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" Target="slide55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" Target="slide57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" Target="slide59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" Target="slide61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63.xml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3.xml"/><Relationship Id="rId4" Type="http://schemas.openxmlformats.org/officeDocument/2006/relationships/audio" Target="../media/audio31.wav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" Target="slide64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" Target="slide66.xml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" Target="slide68.xm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" Target="slide70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" Target="slide8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" Target="slide72.xm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" Target="slide74.xm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13"/>
          </p:nvPr>
        </p:nvSpPr>
        <p:spPr>
          <a:xfrm>
            <a:off x="1331640" y="4653136"/>
            <a:ext cx="6840537" cy="1296988"/>
          </a:xfrm>
        </p:spPr>
        <p:txBody>
          <a:bodyPr>
            <a:normAutofit fontScale="92500" lnSpcReduction="20000"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marL="0" indent="0" algn="ctr">
              <a:buNone/>
            </a:pPr>
            <a:r>
              <a:rPr lang="ru-RU" sz="48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Афанасий Афанасьевич </a:t>
            </a:r>
            <a:r>
              <a:rPr lang="ru-RU" sz="4800" b="1" cap="all" dirty="0" err="1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фет</a:t>
            </a:r>
            <a:endParaRPr lang="ru-RU" sz="4800" b="1" cap="all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6669360"/>
            <a:ext cx="1547664" cy="188640"/>
          </a:xfrm>
          <a:prstGeom prst="rect">
            <a:avLst/>
          </a:prstGeom>
          <a:solidFill>
            <a:srgbClr val="29486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629351957"/>
      </p:ext>
    </p:extLst>
  </p:cSld>
  <p:clrMapOvr>
    <a:masterClrMapping/>
  </p:clrMapOvr>
  <p:transition spd="slow">
    <p:sndAc>
      <p:stSnd>
        <p:snd r:embed="rId3" name="Svoya_igra_-_Zastavka_2013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5536" y="2348880"/>
            <a:ext cx="8424936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Переводы немецких стихотворений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988840"/>
            <a:ext cx="8568952" cy="2880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Когда А.А. Фет познаком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ился с Марией </a:t>
            </a:r>
            <a:r>
              <a:rPr lang="ru-RU" sz="4400" dirty="0" err="1" smtClean="0">
                <a:solidFill>
                  <a:schemeClr val="tx1"/>
                </a:solidFill>
                <a:latin typeface="Arial Narrow" pitchFamily="34" charset="0"/>
              </a:rPr>
              <a:t>Лазич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988840"/>
            <a:ext cx="8568952" cy="2880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Осенью 1848 года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564904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каком году поэту присвоили придворное звание, и какое?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30120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852936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1888 году присвоили придворное звание камергера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44522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564904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 назывался первый сборник стихотворений А.А. Фета?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251520" y="2564904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«Лирический пантеон»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636912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Какое стихотворение А.А. Фета было первым положено на музыку?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3528" y="2636912"/>
            <a:ext cx="8568952" cy="15121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Стихотворение «На заре ты её не буди…»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636912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каких журналах публиковался А.А. Фет?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hlinkClick r:id="rId3" action="ppaction://hlinksldjump"/>
          </p:cNvPr>
          <p:cNvSpPr/>
          <p:nvPr/>
        </p:nvSpPr>
        <p:spPr>
          <a:xfrm>
            <a:off x="3491880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10</a:t>
            </a:r>
            <a:endParaRPr lang="ru-RU" sz="3600" b="1" dirty="0"/>
          </a:p>
        </p:txBody>
      </p:sp>
      <p:sp>
        <p:nvSpPr>
          <p:cNvPr id="7" name="Прямоугольник 6">
            <a:hlinkClick r:id="rId4" action="ppaction://hlinksldjump"/>
          </p:cNvPr>
          <p:cNvSpPr/>
          <p:nvPr/>
        </p:nvSpPr>
        <p:spPr>
          <a:xfrm>
            <a:off x="4427984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8" name="Прямоугольник 7">
            <a:hlinkClick r:id="rId5" action="ppaction://hlinksldjump"/>
          </p:cNvPr>
          <p:cNvSpPr/>
          <p:nvPr/>
        </p:nvSpPr>
        <p:spPr>
          <a:xfrm>
            <a:off x="5364088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9" name="Прямоугольник 8">
            <a:hlinkClick r:id="rId6" action="ppaction://hlinksldjump"/>
          </p:cNvPr>
          <p:cNvSpPr/>
          <p:nvPr/>
        </p:nvSpPr>
        <p:spPr>
          <a:xfrm>
            <a:off x="6300192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10" name="Прямоугольник 9">
            <a:hlinkClick r:id="rId7" action="ppaction://hlinksldjump"/>
          </p:cNvPr>
          <p:cNvSpPr/>
          <p:nvPr/>
        </p:nvSpPr>
        <p:spPr>
          <a:xfrm>
            <a:off x="7236296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11" name="Прямоугольник 10">
            <a:hlinkClick r:id="rId8" action="ppaction://hlinksldjump"/>
          </p:cNvPr>
          <p:cNvSpPr/>
          <p:nvPr/>
        </p:nvSpPr>
        <p:spPr>
          <a:xfrm>
            <a:off x="3491880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10</a:t>
            </a:r>
          </a:p>
        </p:txBody>
      </p:sp>
      <p:sp>
        <p:nvSpPr>
          <p:cNvPr id="12" name="Прямоугольник 11">
            <a:hlinkClick r:id="rId9" action="ppaction://hlinksldjump"/>
          </p:cNvPr>
          <p:cNvSpPr/>
          <p:nvPr/>
        </p:nvSpPr>
        <p:spPr>
          <a:xfrm>
            <a:off x="4427984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13" name="Прямоугольник 12">
            <a:hlinkClick r:id="rId10" action="ppaction://hlinksldjump"/>
          </p:cNvPr>
          <p:cNvSpPr/>
          <p:nvPr/>
        </p:nvSpPr>
        <p:spPr>
          <a:xfrm>
            <a:off x="5364088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14" name="Прямоугольник 13">
            <a:hlinkClick r:id="rId11" action="ppaction://hlinksldjump"/>
          </p:cNvPr>
          <p:cNvSpPr/>
          <p:nvPr/>
        </p:nvSpPr>
        <p:spPr>
          <a:xfrm>
            <a:off x="6300192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15" name="Прямоугольник 14">
            <a:hlinkClick r:id="rId12" action="ppaction://hlinksldjump"/>
          </p:cNvPr>
          <p:cNvSpPr/>
          <p:nvPr/>
        </p:nvSpPr>
        <p:spPr>
          <a:xfrm>
            <a:off x="7236296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16" name="Прямоугольник 15">
            <a:hlinkClick r:id="rId13" action="ppaction://hlinksldjump"/>
          </p:cNvPr>
          <p:cNvSpPr/>
          <p:nvPr/>
        </p:nvSpPr>
        <p:spPr>
          <a:xfrm>
            <a:off x="3491880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10</a:t>
            </a:r>
          </a:p>
        </p:txBody>
      </p:sp>
      <p:sp>
        <p:nvSpPr>
          <p:cNvPr id="17" name="Прямоугольник 16">
            <a:hlinkClick r:id="rId14" action="ppaction://hlinksldjump"/>
          </p:cNvPr>
          <p:cNvSpPr/>
          <p:nvPr/>
        </p:nvSpPr>
        <p:spPr>
          <a:xfrm>
            <a:off x="4427984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18" name="Прямоугольник 17">
            <a:hlinkClick r:id="rId15" action="ppaction://hlinksldjump"/>
          </p:cNvPr>
          <p:cNvSpPr/>
          <p:nvPr/>
        </p:nvSpPr>
        <p:spPr>
          <a:xfrm>
            <a:off x="5364088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19" name="Прямоугольник 18">
            <a:hlinkClick r:id="rId16" action="ppaction://hlinksldjump"/>
          </p:cNvPr>
          <p:cNvSpPr/>
          <p:nvPr/>
        </p:nvSpPr>
        <p:spPr>
          <a:xfrm>
            <a:off x="6300192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20" name="Прямоугольник 19">
            <a:hlinkClick r:id="rId17" action="ppaction://hlinksldjump"/>
          </p:cNvPr>
          <p:cNvSpPr/>
          <p:nvPr/>
        </p:nvSpPr>
        <p:spPr>
          <a:xfrm>
            <a:off x="7236296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21" name="Прямоугольник 20">
            <a:hlinkClick r:id="rId18" action="ppaction://hlinksldjump"/>
          </p:cNvPr>
          <p:cNvSpPr/>
          <p:nvPr/>
        </p:nvSpPr>
        <p:spPr>
          <a:xfrm>
            <a:off x="3491880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10</a:t>
            </a:r>
          </a:p>
        </p:txBody>
      </p:sp>
      <p:sp>
        <p:nvSpPr>
          <p:cNvPr id="22" name="Прямоугольник 21">
            <a:hlinkClick r:id="rId19" action="ppaction://hlinksldjump"/>
          </p:cNvPr>
          <p:cNvSpPr/>
          <p:nvPr/>
        </p:nvSpPr>
        <p:spPr>
          <a:xfrm>
            <a:off x="4427984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23" name="Прямоугольник 22">
            <a:hlinkClick r:id="rId20" action="ppaction://hlinksldjump"/>
          </p:cNvPr>
          <p:cNvSpPr/>
          <p:nvPr/>
        </p:nvSpPr>
        <p:spPr>
          <a:xfrm>
            <a:off x="5364088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24" name="Прямоугольник 23">
            <a:hlinkClick r:id="rId21" action="ppaction://hlinksldjump"/>
          </p:cNvPr>
          <p:cNvSpPr/>
          <p:nvPr/>
        </p:nvSpPr>
        <p:spPr>
          <a:xfrm>
            <a:off x="6300192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25" name="Прямоугольник 24">
            <a:hlinkClick r:id="rId22" action="ppaction://hlinksldjump"/>
          </p:cNvPr>
          <p:cNvSpPr/>
          <p:nvPr/>
        </p:nvSpPr>
        <p:spPr>
          <a:xfrm>
            <a:off x="7236296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26" name="Прямоугольник 25">
            <a:hlinkClick r:id="rId23" action="ppaction://hlinksldjump"/>
          </p:cNvPr>
          <p:cNvSpPr/>
          <p:nvPr/>
        </p:nvSpPr>
        <p:spPr>
          <a:xfrm>
            <a:off x="3491880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10</a:t>
            </a:r>
          </a:p>
        </p:txBody>
      </p:sp>
      <p:sp>
        <p:nvSpPr>
          <p:cNvPr id="27" name="Прямоугольник 26">
            <a:hlinkClick r:id="rId24" action="ppaction://hlinksldjump"/>
          </p:cNvPr>
          <p:cNvSpPr/>
          <p:nvPr/>
        </p:nvSpPr>
        <p:spPr>
          <a:xfrm>
            <a:off x="4427984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28" name="Прямоугольник 27">
            <a:hlinkClick r:id="rId25" action="ppaction://hlinksldjump"/>
          </p:cNvPr>
          <p:cNvSpPr/>
          <p:nvPr/>
        </p:nvSpPr>
        <p:spPr>
          <a:xfrm>
            <a:off x="5364088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29" name="Прямоугольник 28">
            <a:hlinkClick r:id="rId26" action="ppaction://hlinksldjump"/>
          </p:cNvPr>
          <p:cNvSpPr/>
          <p:nvPr/>
        </p:nvSpPr>
        <p:spPr>
          <a:xfrm>
            <a:off x="6300192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30" name="Прямоугольник 29">
            <a:hlinkClick r:id="rId27" action="ppaction://hlinksldjump"/>
          </p:cNvPr>
          <p:cNvSpPr/>
          <p:nvPr/>
        </p:nvSpPr>
        <p:spPr>
          <a:xfrm>
            <a:off x="7236296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31" name="Прямоугольник 30"/>
          <p:cNvSpPr/>
          <p:nvPr/>
        </p:nvSpPr>
        <p:spPr>
          <a:xfrm>
            <a:off x="179512" y="1340768"/>
            <a:ext cx="3240360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Биография</a:t>
            </a:r>
            <a:endParaRPr lang="ru-RU" sz="3600" dirty="0"/>
          </a:p>
        </p:txBody>
      </p:sp>
      <p:sp>
        <p:nvSpPr>
          <p:cNvPr id="32" name="Прямоугольник 31"/>
          <p:cNvSpPr/>
          <p:nvPr/>
        </p:nvSpPr>
        <p:spPr>
          <a:xfrm>
            <a:off x="179512" y="2204864"/>
            <a:ext cx="3240360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Творчество</a:t>
            </a:r>
            <a:endParaRPr lang="ru-RU" sz="3600" dirty="0"/>
          </a:p>
        </p:txBody>
      </p:sp>
      <p:sp>
        <p:nvSpPr>
          <p:cNvPr id="33" name="Прямоугольник 32"/>
          <p:cNvSpPr/>
          <p:nvPr/>
        </p:nvSpPr>
        <p:spPr>
          <a:xfrm>
            <a:off x="179512" y="3068960"/>
            <a:ext cx="3240360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Критика</a:t>
            </a:r>
            <a:endParaRPr lang="ru-RU" sz="3600" dirty="0"/>
          </a:p>
        </p:txBody>
      </p:sp>
      <p:sp>
        <p:nvSpPr>
          <p:cNvPr id="34" name="Прямоугольник 33"/>
          <p:cNvSpPr/>
          <p:nvPr/>
        </p:nvSpPr>
        <p:spPr>
          <a:xfrm>
            <a:off x="179512" y="3933056"/>
            <a:ext cx="3240360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Лирика</a:t>
            </a:r>
            <a:endParaRPr lang="ru-RU" sz="3600" b="1" dirty="0"/>
          </a:p>
        </p:txBody>
      </p:sp>
      <p:sp>
        <p:nvSpPr>
          <p:cNvPr id="35" name="Прямоугольник 34"/>
          <p:cNvSpPr/>
          <p:nvPr/>
        </p:nvSpPr>
        <p:spPr>
          <a:xfrm>
            <a:off x="179512" y="4797152"/>
            <a:ext cx="3240360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ru-RU" sz="3600" b="1" dirty="0" smtClean="0"/>
              <a:t>Лит. приёмы</a:t>
            </a:r>
            <a:endParaRPr lang="ru-RU" sz="36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0"/>
            <a:ext cx="2454546" cy="1247435"/>
          </a:xfrm>
          <a:prstGeom prst="rect">
            <a:avLst/>
          </a:prstGeom>
        </p:spPr>
      </p:pic>
      <p:sp>
        <p:nvSpPr>
          <p:cNvPr id="36" name="Прямоугольник 35"/>
          <p:cNvSpPr/>
          <p:nvPr/>
        </p:nvSpPr>
        <p:spPr>
          <a:xfrm>
            <a:off x="179512" y="5661248"/>
            <a:ext cx="3240360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Бонус</a:t>
            </a:r>
            <a:endParaRPr lang="ru-RU" sz="3600" dirty="0"/>
          </a:p>
        </p:txBody>
      </p:sp>
      <p:sp>
        <p:nvSpPr>
          <p:cNvPr id="37" name="Прямоугольник 36">
            <a:hlinkClick r:id="rId29" action="ppaction://hlinksldjump"/>
          </p:cNvPr>
          <p:cNvSpPr/>
          <p:nvPr/>
        </p:nvSpPr>
        <p:spPr>
          <a:xfrm>
            <a:off x="8172400" y="1340768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  <p:sp>
        <p:nvSpPr>
          <p:cNvPr id="38" name="Прямоугольник 37">
            <a:hlinkClick r:id="rId30" action="ppaction://hlinksldjump"/>
          </p:cNvPr>
          <p:cNvSpPr/>
          <p:nvPr/>
        </p:nvSpPr>
        <p:spPr>
          <a:xfrm>
            <a:off x="8172400" y="22048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  <p:sp>
        <p:nvSpPr>
          <p:cNvPr id="39" name="Прямоугольник 38">
            <a:hlinkClick r:id="rId31" action="ppaction://hlinksldjump"/>
          </p:cNvPr>
          <p:cNvSpPr/>
          <p:nvPr/>
        </p:nvSpPr>
        <p:spPr>
          <a:xfrm>
            <a:off x="8172400" y="3068960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  <p:sp>
        <p:nvSpPr>
          <p:cNvPr id="40" name="Прямоугольник 39">
            <a:hlinkClick r:id="rId32" action="ppaction://hlinksldjump"/>
          </p:cNvPr>
          <p:cNvSpPr/>
          <p:nvPr/>
        </p:nvSpPr>
        <p:spPr>
          <a:xfrm>
            <a:off x="8172400" y="3933056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  <p:sp>
        <p:nvSpPr>
          <p:cNvPr id="41" name="Прямоугольник 40">
            <a:hlinkClick r:id="rId33" action="ppaction://hlinksldjump"/>
          </p:cNvPr>
          <p:cNvSpPr/>
          <p:nvPr/>
        </p:nvSpPr>
        <p:spPr>
          <a:xfrm>
            <a:off x="8172400" y="4797152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  <p:sp>
        <p:nvSpPr>
          <p:cNvPr id="42" name="Прямоугольник 41">
            <a:hlinkClick r:id="rId34" action="ppaction://hlinksldjump"/>
          </p:cNvPr>
          <p:cNvSpPr/>
          <p:nvPr/>
        </p:nvSpPr>
        <p:spPr>
          <a:xfrm>
            <a:off x="3491880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10</a:t>
            </a:r>
          </a:p>
        </p:txBody>
      </p:sp>
      <p:sp>
        <p:nvSpPr>
          <p:cNvPr id="43" name="Прямоугольник 42">
            <a:hlinkClick r:id="rId35" action="ppaction://hlinksldjump"/>
          </p:cNvPr>
          <p:cNvSpPr/>
          <p:nvPr/>
        </p:nvSpPr>
        <p:spPr>
          <a:xfrm>
            <a:off x="4427984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20</a:t>
            </a:r>
          </a:p>
        </p:txBody>
      </p:sp>
      <p:sp>
        <p:nvSpPr>
          <p:cNvPr id="44" name="Прямоугольник 43">
            <a:hlinkClick r:id="rId36" action="ppaction://hlinksldjump"/>
          </p:cNvPr>
          <p:cNvSpPr/>
          <p:nvPr/>
        </p:nvSpPr>
        <p:spPr>
          <a:xfrm>
            <a:off x="5364088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30</a:t>
            </a:r>
          </a:p>
        </p:txBody>
      </p:sp>
      <p:sp>
        <p:nvSpPr>
          <p:cNvPr id="45" name="Прямоугольник 44">
            <a:hlinkClick r:id="rId37" action="ppaction://hlinksldjump"/>
          </p:cNvPr>
          <p:cNvSpPr/>
          <p:nvPr/>
        </p:nvSpPr>
        <p:spPr>
          <a:xfrm>
            <a:off x="6300192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40</a:t>
            </a:r>
          </a:p>
        </p:txBody>
      </p:sp>
      <p:sp>
        <p:nvSpPr>
          <p:cNvPr id="46" name="Прямоугольник 45">
            <a:hlinkClick r:id="rId38" action="ppaction://hlinksldjump"/>
          </p:cNvPr>
          <p:cNvSpPr/>
          <p:nvPr/>
        </p:nvSpPr>
        <p:spPr>
          <a:xfrm>
            <a:off x="7236296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50</a:t>
            </a:r>
          </a:p>
        </p:txBody>
      </p:sp>
      <p:sp>
        <p:nvSpPr>
          <p:cNvPr id="47" name="Прямоугольник 46">
            <a:hlinkClick r:id="rId39" action="ppaction://hlinksldjump"/>
          </p:cNvPr>
          <p:cNvSpPr/>
          <p:nvPr/>
        </p:nvSpPr>
        <p:spPr>
          <a:xfrm>
            <a:off x="8172400" y="5661248"/>
            <a:ext cx="864096" cy="792088"/>
          </a:xfrm>
          <a:prstGeom prst="rect">
            <a:avLst/>
          </a:prstGeom>
          <a:solidFill>
            <a:srgbClr val="FFC000"/>
          </a:soli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6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</p:spTree>
    <p:extLst>
      <p:ext uri="{BB962C8B-B14F-4D97-AF65-F5344CB8AC3E}">
        <p14:creationId xmlns="" xmlns:p14="http://schemas.microsoft.com/office/powerpoint/2010/main" val="171080959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6" fill="hold">
                      <p:stCondLst>
                        <p:cond delay="0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22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2" fill="hold">
                      <p:stCondLst>
                        <p:cond delay="0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22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8" fill="hold">
                      <p:stCondLst>
                        <p:cond delay="0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23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4" fill="hold">
                      <p:stCondLst>
                        <p:cond delay="0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239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0" fill="hold">
                      <p:stCondLst>
                        <p:cond delay="0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24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6" fill="hold">
                      <p:stCondLst>
                        <p:cond delay="0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5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2" fill="hold">
                      <p:stCondLst>
                        <p:cond delay="0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5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8" fill="hold">
                      <p:stCondLst>
                        <p:cond delay="0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6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4" fill="hold">
                      <p:stCondLst>
                        <p:cond delay="0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69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0" fill="hold">
                      <p:stCondLst>
                        <p:cond delay="0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75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6" fill="hold">
                      <p:stCondLst>
                        <p:cond delay="0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28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2" fill="hold">
                      <p:stCondLst>
                        <p:cond delay="0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seq concurrent="1" nextAc="seek">
              <p:cTn id="28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8" fill="hold">
                      <p:stCondLst>
                        <p:cond delay="0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29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4" fill="hold">
                      <p:stCondLst>
                        <p:cond delay="0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299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0" fill="hold">
                      <p:stCondLst>
                        <p:cond delay="0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305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6" fill="hold">
                      <p:stCondLst>
                        <p:cond delay="0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311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2" fill="hold">
                      <p:stCondLst>
                        <p:cond delay="0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31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8" fill="hold">
                      <p:stCondLst>
                        <p:cond delay="0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323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4" fill="hold">
                      <p:stCondLst>
                        <p:cond delay="0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329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0" fill="hold">
                      <p:stCondLst>
                        <p:cond delay="0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335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6" fill="hold">
                      <p:stCondLst>
                        <p:cond delay="0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341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2" fill="hold">
                      <p:stCondLst>
                        <p:cond delay="0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34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8" fill="hold">
                      <p:stCondLst>
                        <p:cond delay="0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353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4" fill="hold">
                      <p:stCondLst>
                        <p:cond delay="0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359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0" fill="hold">
                      <p:stCondLst>
                        <p:cond delay="0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365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6" fill="hold">
                      <p:stCondLst>
                        <p:cond delay="0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371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2" fill="hold">
                      <p:stCondLst>
                        <p:cond delay="0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77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8" fill="hold">
                      <p:stCondLst>
                        <p:cond delay="0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383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4" fill="hold">
                      <p:stCondLst>
                        <p:cond delay="0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389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0" fill="hold">
                      <p:stCondLst>
                        <p:cond delay="0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395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6" fill="hold">
                      <p:stCondLst>
                        <p:cond delay="0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401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2" fill="hold">
                      <p:stCondLst>
                        <p:cond delay="0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407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8" fill="hold">
                      <p:stCondLst>
                        <p:cond delay="0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413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4" fill="hold">
                      <p:stCondLst>
                        <p:cond delay="0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419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0" fill="hold">
                      <p:stCondLst>
                        <p:cond delay="0"/>
                      </p:stCondLst>
                      <p:childTnLst>
                        <p:par>
                          <p:cTn id="421" fill="hold">
                            <p:stCondLst>
                              <p:cond delay="0"/>
                            </p:stCondLst>
                            <p:childTnLst>
                              <p:par>
                                <p:cTn id="4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425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6" fill="hold">
                      <p:stCondLst>
                        <p:cond delay="0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22920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251520" y="2060848"/>
            <a:ext cx="8568952" cy="27363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000" dirty="0" smtClean="0">
                <a:solidFill>
                  <a:schemeClr val="tx1"/>
                </a:solidFill>
                <a:latin typeface="Arial Narrow" pitchFamily="34" charset="0"/>
              </a:rPr>
              <a:t>«Русский вестник», «Литературная библиотека», «Заря», «Отечественные записки», «Москвитянин», «Современн</a:t>
            </a:r>
            <a:r>
              <a:rPr lang="ru-RU" sz="4000" dirty="0" smtClean="0">
                <a:solidFill>
                  <a:schemeClr val="tx1"/>
                </a:solidFill>
                <a:latin typeface="Arial Narrow" pitchFamily="34" charset="0"/>
              </a:rPr>
              <a:t>ик»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04864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каком возрасте А.А. Фет начал публиковать свои стихи?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23528" y="2204864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20 лет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hlinkClick r:id="rId3" action="ppaction://hlinksldjump"/>
          </p:cNvPr>
          <p:cNvSpPr/>
          <p:nvPr/>
        </p:nvSpPr>
        <p:spPr>
          <a:xfrm>
            <a:off x="7812360" y="4046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/>
              <a:t>5</a:t>
            </a:r>
            <a:r>
              <a:rPr lang="ru-RU" sz="3600" b="1" dirty="0" smtClean="0"/>
              <a:t>0</a:t>
            </a:r>
            <a:endParaRPr lang="ru-RU" sz="3600" b="1" dirty="0"/>
          </a:p>
        </p:txBody>
      </p:sp>
    </p:spTree>
    <p:extLst>
      <p:ext uri="{BB962C8B-B14F-4D97-AF65-F5344CB8AC3E}">
        <p14:creationId xmlns="" xmlns:p14="http://schemas.microsoft.com/office/powerpoint/2010/main" val="4480590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>
        <p:sndAc>
          <p:stSnd>
            <p:snd r:embed="rId4" name="Svoya_igra_-_Kot_v_Meshke.wav"/>
          </p:stSnd>
        </p:sndAc>
      </p:transition>
    </mc:Choice>
    <mc:Fallback>
      <p:transition spd="slow">
        <p:sndAc>
          <p:stSnd>
            <p:snd r:embed="rId2" name="Svoya_igra_-_Kot_v_Meshke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04864"/>
            <a:ext cx="8568952" cy="28083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От чего А.А. Фет, будучи приверженцем «чистого искусства», ограждал свой художественный мир?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66124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564904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От политических проблем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564904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Назовите один из любимых лирических жанров поэта (печального характера).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Творчество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23528" y="2564904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Элегия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467544" y="1700808"/>
            <a:ext cx="8496944" cy="38884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indent="-342900" algn="ctr">
              <a:spcBef>
                <a:spcPct val="20000"/>
              </a:spcBef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Чьи это слова: «</a:t>
            </a:r>
            <a:r>
              <a:rPr lang="ru-RU" sz="4400" dirty="0" smtClean="0">
                <a:latin typeface="Arial Narrow" pitchFamily="34" charset="0"/>
              </a:rPr>
              <a:t>Фет </a:t>
            </a:r>
            <a:r>
              <a:rPr lang="ru-RU" sz="4400" dirty="0" smtClean="0">
                <a:latin typeface="Arial Narrow" pitchFamily="34" charset="0"/>
              </a:rPr>
              <a:t>в лучшие свои минуты выходит из пределов, указанных поэзией и смело делает шаг в </a:t>
            </a:r>
            <a:r>
              <a:rPr lang="ru-RU" sz="4400" dirty="0" smtClean="0">
                <a:latin typeface="Arial Narrow" pitchFamily="34" charset="0"/>
              </a:rPr>
              <a:t>нашу </a:t>
            </a:r>
            <a:r>
              <a:rPr lang="ru-RU" sz="4400" dirty="0" smtClean="0">
                <a:latin typeface="Arial Narrow" pitchFamily="34" charset="0"/>
              </a:rPr>
              <a:t>область… Это не просто поэт, а скорее поэт-музыкант</a:t>
            </a:r>
            <a:r>
              <a:rPr lang="ru-RU" sz="4400" dirty="0" smtClean="0">
                <a:latin typeface="Arial Narrow" pitchFamily="34" charset="0"/>
              </a:rPr>
              <a:t>…»?</a:t>
            </a:r>
            <a:endParaRPr lang="ru-RU" sz="4400" dirty="0" smtClean="0"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итика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Это слова П.И. Чайковского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323528" y="5301208"/>
            <a:ext cx="8496944" cy="136815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>
              <a:buNone/>
            </a:pPr>
            <a:r>
              <a:rPr lang="ru-RU" sz="4000" dirty="0" smtClean="0">
                <a:solidFill>
                  <a:schemeClr val="tx1"/>
                </a:solidFill>
                <a:latin typeface="Arial Narrow" pitchFamily="34" charset="0"/>
              </a:rPr>
              <a:t>Фамилия, которая была у отца Афанасия Афанасьевича.</a:t>
            </a:r>
            <a:endParaRPr lang="ru-RU" sz="4000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6" name="TextBox 5">
            <a:hlinkClick r:id="rId3" action="ppaction://hlinksldjump"/>
          </p:cNvPr>
          <p:cNvSpPr txBox="1"/>
          <p:nvPr/>
        </p:nvSpPr>
        <p:spPr>
          <a:xfrm>
            <a:off x="7452320" y="422108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  <p:pic>
        <p:nvPicPr>
          <p:cNvPr id="1027" name="Picture 3" descr="C:\Users\acer\Desktop\ПРАКТИКА УРОКИ\фет\scale_120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3848" y="1412776"/>
            <a:ext cx="2905125" cy="3933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790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Какое стихотворение критики считали «самым </a:t>
            </a:r>
            <a:r>
              <a:rPr lang="ru-RU" sz="4400" dirty="0" err="1" smtClean="0">
                <a:solidFill>
                  <a:schemeClr val="tx1"/>
                </a:solidFill>
                <a:latin typeface="Arial Narrow" pitchFamily="34" charset="0"/>
              </a:rPr>
              <a:t>фетовским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»?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Стихотворение «Шепот, робкое дыханье…»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Под редакцией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кого был переработан и выпущен второй сборник «Стихотворения А.А. Фета»?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Под редакцией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И.С. Тургенева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496944" cy="20882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Какой 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известный писатель первым высоко оценил стихотворения А.А. Фета?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66124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66124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323528" y="2348880"/>
            <a:ext cx="8496944" cy="20882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Н.В. Гоголь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04864"/>
            <a:ext cx="8568952" cy="27363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Этот писатель, отрицая идею «чистого искусства», о поэте высказался так: «Хороший поэт,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но пишет пустяки». Чьё это высказывание?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Это высказывание Н.Г.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Чернышевского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С каким поэтом сравнивали и сравнивают А.А. Фета?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Критика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А.А. Фета сравнивают с Ф.И.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Тютчевым, т.к. оба поэта – известные пейзажисты.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4294967295"/>
          </p:nvPr>
        </p:nvSpPr>
        <p:spPr>
          <a:xfrm>
            <a:off x="323528" y="5301208"/>
            <a:ext cx="8496944" cy="136815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algn="ctr">
              <a:buNone/>
            </a:pPr>
            <a:r>
              <a:rPr lang="ru-RU" sz="5400" dirty="0" err="1" smtClean="0">
                <a:solidFill>
                  <a:schemeClr val="tx1"/>
                </a:solidFill>
                <a:latin typeface="Arial Narrow" pitchFamily="34" charset="0"/>
              </a:rPr>
              <a:t>Шеншин</a:t>
            </a:r>
            <a:endParaRPr lang="ru-RU" sz="5400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6" name="TextBox 5">
            <a:hlinkClick r:id="rId3" action="ppaction://hlinksldjump"/>
          </p:cNvPr>
          <p:cNvSpPr txBox="1"/>
          <p:nvPr/>
        </p:nvSpPr>
        <p:spPr>
          <a:xfrm>
            <a:off x="7452320" y="4221088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pic>
        <p:nvPicPr>
          <p:cNvPr id="8" name="Picture 3" descr="C:\Users\acer\Desktop\ПРАКТИКА УРОКИ\фет\scale_120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3848" y="1412776"/>
            <a:ext cx="2905125" cy="39338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30790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2322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Назовите ведущую тему в творчестве А.А. Фета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1602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Человек и природа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2322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Кто адресат любовной лирики А.А. Фета?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2322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Мария </a:t>
            </a:r>
            <a:r>
              <a:rPr lang="ru-RU" sz="4400" dirty="0" err="1" smtClean="0">
                <a:solidFill>
                  <a:schemeClr val="tx1"/>
                </a:solidFill>
                <a:latin typeface="Arial Narrow" pitchFamily="34" charset="0"/>
              </a:rPr>
              <a:t>Лазич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772816"/>
            <a:ext cx="8568952" cy="3816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Родоначальником какого стиля в литературе можно считать Афанасия Афанасьевича Фета?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20888"/>
            <a:ext cx="8568952" cy="17281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Русский импрессионизм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772816"/>
            <a:ext cx="8568952" cy="3816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чем, по мнению А.А. Фета, главная цель творчества?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20888"/>
            <a:ext cx="8568952" cy="17281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Главная цель творчества – воспевать красоту мира, природы, любви.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2322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Три составляющие прекрасного по А.А. Фету: природа, …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37321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20888"/>
            <a:ext cx="8568952" cy="17281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Природа, любовь и искусство.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708920"/>
            <a:ext cx="8496944" cy="13681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По </a:t>
            </a:r>
            <a:r>
              <a:rPr kumimoji="0" lang="ru-RU" sz="4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како</a:t>
            </a:r>
            <a:r>
              <a:rPr lang="ru-RU" sz="4000" dirty="0" err="1" smtClean="0">
                <a:solidFill>
                  <a:schemeClr val="tx1"/>
                </a:solidFill>
                <a:latin typeface="Arial Narrow" pitchFamily="34" charset="0"/>
              </a:rPr>
              <a:t>й</a:t>
            </a:r>
            <a:r>
              <a:rPr lang="ru-RU" sz="4000" dirty="0" smtClean="0">
                <a:solidFill>
                  <a:schemeClr val="tx1"/>
                </a:solidFill>
                <a:latin typeface="Arial Narrow" pitchFamily="34" charset="0"/>
              </a:rPr>
              <a:t> причине А.А. Фет был лишен дворянства? 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20888"/>
            <a:ext cx="8568952" cy="21602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Из скольких предложений состоит стихотворение А.А. Фета «Это утро, радость эта…»?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Лирика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20888"/>
            <a:ext cx="8568952" cy="20882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Стихотворение состоит из 1 предложения.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1844824"/>
            <a:ext cx="8640960" cy="345638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Какой художественный прием использован в строках?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«Всё злей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метель, и с каждою минутой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baseline="0" dirty="0" smtClean="0">
                <a:solidFill>
                  <a:schemeClr val="tx1"/>
                </a:solidFill>
                <a:latin typeface="Arial Narrow" pitchFamily="34" charset="0"/>
              </a:rPr>
              <a:t>Сердито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 рвёт последние листы…»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996952"/>
            <a:ext cx="8496944" cy="12961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Олицетворение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452320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1628800"/>
            <a:ext cx="8712968" cy="4248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Какой стилистический прием использует А. Фет?</a:t>
            </a:r>
          </a:p>
          <a:p>
            <a:pPr marL="342900" lvl="0" indent="-342900" algn="ctr">
              <a:spcBef>
                <a:spcPct val="20000"/>
              </a:spcBef>
              <a:defRPr/>
            </a:pPr>
            <a:r>
              <a:rPr lang="ru-RU" sz="4400" dirty="0" smtClean="0">
                <a:latin typeface="Arial Narrow" pitchFamily="34" charset="0"/>
              </a:rPr>
              <a:t>«Жизнь </a:t>
            </a:r>
            <a:r>
              <a:rPr lang="ru-RU" sz="4400" dirty="0" smtClean="0">
                <a:latin typeface="Arial Narrow" pitchFamily="34" charset="0"/>
              </a:rPr>
              <a:t>пронеслась без явного следа.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Душа рвалась – кто скажет мне куда?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С какой заранее избранною целью</a:t>
            </a:r>
            <a:r>
              <a:rPr lang="ru-RU" sz="4400" dirty="0" smtClean="0">
                <a:latin typeface="Arial Narrow" pitchFamily="34" charset="0"/>
              </a:rPr>
              <a:t>?»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94928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708920"/>
            <a:ext cx="8496944" cy="12961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Риторический вопрос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приемы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1700808"/>
            <a:ext cx="8496944" cy="38884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Укажите, какое средство выразительности использует А. Фет?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«Раскрываются тихо листы,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И я слышу, как СЕРДЦЕ ЦВЕТЁТ.»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5536" y="2780928"/>
            <a:ext cx="8496944" cy="12961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Метафора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132856"/>
            <a:ext cx="8568952" cy="30963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Укажите, какой стилистический прием использует А.Фет: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«На 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заре ты ее не буди,</a:t>
            </a: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На</a:t>
            </a:r>
            <a:r>
              <a:rPr kumimoji="0" lang="ru-RU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 заре она сладко так спит…»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2708920"/>
            <a:ext cx="8568952" cy="12241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Анафора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44522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7524328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323528" y="2708920"/>
            <a:ext cx="8496944" cy="13681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  <a:ea typeface="+mn-ea"/>
                <a:cs typeface="+mn-cs"/>
              </a:rPr>
              <a:t>А.А. Фет был рожден до брака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628800"/>
            <a:ext cx="8496944" cy="4248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Какая стилистическая фигура использована А. Фетом?</a:t>
            </a:r>
          </a:p>
          <a:p>
            <a:pPr marL="342900" lvl="0" indent="-342900" algn="ctr">
              <a:spcBef>
                <a:spcPct val="20000"/>
              </a:spcBef>
              <a:defRPr/>
            </a:pPr>
            <a:r>
              <a:rPr lang="ru-RU" sz="4400" dirty="0" smtClean="0">
                <a:latin typeface="Arial Narrow" pitchFamily="34" charset="0"/>
              </a:rPr>
              <a:t>«Свет </a:t>
            </a:r>
            <a:r>
              <a:rPr lang="ru-RU" sz="4400" dirty="0" smtClean="0">
                <a:latin typeface="Arial Narrow" pitchFamily="34" charset="0"/>
              </a:rPr>
              <a:t>ночной, ночные тени,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Тени без конца,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Ряд волшебных изменений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Милого лица</a:t>
            </a:r>
            <a:r>
              <a:rPr lang="ru-RU" sz="4400" dirty="0" smtClean="0">
                <a:latin typeface="Arial Narrow" pitchFamily="34" charset="0"/>
              </a:rPr>
              <a:t>.»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94928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708920"/>
            <a:ext cx="8496944" cy="12961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Бессоюзие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8924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hlinkClick r:id="rId3" action="ppaction://hlinksldjump"/>
          </p:cNvPr>
          <p:cNvSpPr/>
          <p:nvPr/>
        </p:nvSpPr>
        <p:spPr>
          <a:xfrm>
            <a:off x="7812360" y="404664"/>
            <a:ext cx="864096" cy="792088"/>
          </a:xfrm>
          <a:prstGeom prst="rect">
            <a:avLst/>
          </a:prstGeom>
          <a:gradFill>
            <a:gsLst>
              <a:gs pos="34000">
                <a:srgbClr val="2E4CAC"/>
              </a:gs>
              <a:gs pos="2000">
                <a:schemeClr val="tx2">
                  <a:lumMod val="60000"/>
                  <a:lumOff val="40000"/>
                </a:schemeClr>
              </a:gs>
              <a:gs pos="80000">
                <a:srgbClr val="070A83"/>
              </a:gs>
            </a:gsLst>
          </a:gradFill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b="1" dirty="0" smtClean="0"/>
              <a:t>60</a:t>
            </a:r>
            <a:endParaRPr lang="ru-RU" sz="3600" b="1" dirty="0"/>
          </a:p>
        </p:txBody>
      </p:sp>
    </p:spTree>
    <p:extLst>
      <p:ext uri="{BB962C8B-B14F-4D97-AF65-F5344CB8AC3E}">
        <p14:creationId xmlns="" xmlns:p14="http://schemas.microsoft.com/office/powerpoint/2010/main" val="25717465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>
        <p:sndAc>
          <p:stSnd>
            <p:snd r:embed="rId4" name="Svoya_igra_-_Kot_v_Meshke.wav"/>
          </p:stSnd>
        </p:sndAc>
      </p:transition>
    </mc:Choice>
    <mc:Fallback>
      <p:transition spd="slow">
        <p:sndAc>
          <p:stSnd>
            <p:snd r:embed="rId2" name="Svoya_igra_-_Kot_v_Meshke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251520" y="1628800"/>
            <a:ext cx="8712968" cy="41764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noProof="0" dirty="0" smtClean="0">
                <a:solidFill>
                  <a:schemeClr val="tx1"/>
                </a:solidFill>
                <a:latin typeface="Arial Narrow" pitchFamily="34" charset="0"/>
              </a:rPr>
              <a:t>Перечислите все средства выразительности в строках:</a:t>
            </a:r>
          </a:p>
          <a:p>
            <a:pPr marL="342900" lvl="0" indent="-342900" algn="ctr">
              <a:spcBef>
                <a:spcPct val="20000"/>
              </a:spcBef>
              <a:defRPr/>
            </a:pPr>
            <a:r>
              <a:rPr kumimoji="0" lang="ru-RU" sz="4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itchFamily="34" charset="0"/>
              </a:rPr>
              <a:t>«</a:t>
            </a:r>
            <a:r>
              <a:rPr lang="ru-RU" sz="4400" dirty="0" smtClean="0">
                <a:latin typeface="Arial Narrow" pitchFamily="34" charset="0"/>
              </a:rPr>
              <a:t>Люблю безмолвие </a:t>
            </a:r>
            <a:r>
              <a:rPr lang="ru-RU" sz="4400" dirty="0" err="1" smtClean="0">
                <a:latin typeface="Arial Narrow" pitchFamily="34" charset="0"/>
              </a:rPr>
              <a:t>полунощной</a:t>
            </a:r>
            <a:r>
              <a:rPr lang="ru-RU" sz="4400" dirty="0" smtClean="0">
                <a:latin typeface="Arial Narrow" pitchFamily="34" charset="0"/>
              </a:rPr>
              <a:t> природы,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Люблю её лесов лепечущие своды,</a:t>
            </a:r>
            <a:br>
              <a:rPr lang="ru-RU" sz="4400" dirty="0" smtClean="0">
                <a:latin typeface="Arial Narrow" pitchFamily="34" charset="0"/>
              </a:rPr>
            </a:br>
            <a:r>
              <a:rPr lang="ru-RU" sz="4400" dirty="0" smtClean="0">
                <a:latin typeface="Arial Narrow" pitchFamily="34" charset="0"/>
              </a:rPr>
              <a:t>Люблю её степей алмазные снега</a:t>
            </a:r>
            <a:r>
              <a:rPr lang="ru-RU" sz="4400" dirty="0" smtClean="0">
                <a:latin typeface="Arial Narrow" pitchFamily="34" charset="0"/>
              </a:rPr>
              <a:t>.»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94928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Лит. приемы </a:t>
            </a:r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95536" y="2564904"/>
            <a:ext cx="8496944" cy="20162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Эпитет, анафора, инверсия, олицетворение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517232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4653136"/>
            <a:ext cx="8568952" cy="12241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Подумайте, в каком городе установлен памятник поэту?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949280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  <p:pic>
        <p:nvPicPr>
          <p:cNvPr id="4098" name="Picture 2" descr="C:\Users\acer\Desktop\ПРАКТИКА УРОКИ\фет\captio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15816" y="1484784"/>
            <a:ext cx="3168352" cy="31683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10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708920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В г. Орёл.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772816"/>
            <a:ext cx="8568952" cy="3816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Некрасов писал, что среди всех российских поэтов только Фета можно ставить в один ряд с… кем?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20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76872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С Александром Сергеевичем Пушкиным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3762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Сколько дете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й было у А.А. Фета? Назовите имена.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5085184"/>
            <a:ext cx="8568952" cy="1440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000" dirty="0" smtClean="0">
                <a:solidFill>
                  <a:schemeClr val="tx1"/>
                </a:solidFill>
                <a:latin typeface="Arial Narrow" pitchFamily="34" charset="0"/>
              </a:rPr>
              <a:t>Назовите место рождения Фета.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39330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  <p:pic>
        <p:nvPicPr>
          <p:cNvPr id="2050" name="Picture 2" descr="C:\Users\acer\Desktop\ПРАКТИКА УРОКИ\фет\269589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7704" y="1484784"/>
            <a:ext cx="5497231" cy="3600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76872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У А.А. Фета не было детей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76872"/>
            <a:ext cx="8568952" cy="22322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lvl="0" indent="-342900" algn="ctr">
              <a:spcBef>
                <a:spcPct val="20000"/>
              </a:spcBef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Какой язык был для А.А. Фета первым?</a:t>
            </a:r>
            <a:endParaRPr lang="ru-RU" sz="4400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636912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Немецкий язык.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1772816"/>
            <a:ext cx="8568952" cy="38164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С каким журналом в 1850-х годов отказался сотрудничать А.А. Фет?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50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76872"/>
            <a:ext cx="8568952" cy="18722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«Современник»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Бонус 60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276872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lvl="0" indent="-342900" algn="ctr">
              <a:spcBef>
                <a:spcPct val="20000"/>
              </a:spcBef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Назовите как можно больше стихотворений А.А. Фета.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7380312" y="5805264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30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492896"/>
            <a:ext cx="8568952" cy="1584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Новоселки </a:t>
            </a:r>
            <a:r>
              <a:rPr lang="ru-RU" sz="4400" dirty="0" err="1" smtClean="0">
                <a:solidFill>
                  <a:schemeClr val="tx1"/>
                </a:solidFill>
                <a:latin typeface="Arial Narrow" pitchFamily="34" charset="0"/>
              </a:rPr>
              <a:t>Мценского</a:t>
            </a: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 уезда Орловской губернии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Назад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5400" b="1" dirty="0" smtClean="0">
                <a:solidFill>
                  <a:schemeClr val="tx1"/>
                </a:solidFill>
                <a:latin typeface="Arial Narrow" pitchFamily="34" charset="0"/>
              </a:rPr>
              <a:t>Биография 40</a:t>
            </a:r>
            <a:endParaRPr lang="ru-RU" sz="5400" b="1" dirty="0">
              <a:solidFill>
                <a:schemeClr val="tx1"/>
              </a:solidFill>
              <a:latin typeface="Arial Narrow" pitchFamily="34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323528" y="2348880"/>
            <a:ext cx="8568952" cy="23042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ru-RU" sz="4400" dirty="0" smtClean="0">
                <a:solidFill>
                  <a:schemeClr val="tx1"/>
                </a:solidFill>
                <a:latin typeface="Arial Narrow" pitchFamily="34" charset="0"/>
              </a:rPr>
              <a:t>Какой деятельностью в сфере литературы, кроме создания стихотворений, занимался А.А. Фет?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itchFamily="34" charset="0"/>
              <a:ea typeface="+mn-ea"/>
              <a:cs typeface="+mn-cs"/>
            </a:endParaRPr>
          </a:p>
        </p:txBody>
      </p:sp>
      <p:sp>
        <p:nvSpPr>
          <p:cNvPr id="7" name="TextBox 6">
            <a:hlinkClick r:id="rId2" action="ppaction://hlinksldjump"/>
          </p:cNvPr>
          <p:cNvSpPr txBox="1"/>
          <p:nvPr/>
        </p:nvSpPr>
        <p:spPr>
          <a:xfrm>
            <a:off x="7524328" y="5733256"/>
            <a:ext cx="1440160" cy="71508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dirty="0" smtClean="0"/>
              <a:t>Ответ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1692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eedaf4c57429c1d422f38c566ca989c97b173e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969</Words>
  <Application>Microsoft Office PowerPoint</Application>
  <PresentationFormat>Экран (4:3)</PresentationFormat>
  <Paragraphs>273</Paragraphs>
  <Slides>75</Slides>
  <Notes>4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75</vt:i4>
      </vt:variant>
    </vt:vector>
  </HeadingPairs>
  <TitlesOfParts>
    <vt:vector size="76" baseType="lpstr">
      <vt:lpstr>Тема Office</vt:lpstr>
      <vt:lpstr>Слайд 1</vt:lpstr>
      <vt:lpstr>Слайд 2</vt:lpstr>
      <vt:lpstr>Биография 10</vt:lpstr>
      <vt:lpstr>Биография 10</vt:lpstr>
      <vt:lpstr>Биография 20</vt:lpstr>
      <vt:lpstr>Биография 20</vt:lpstr>
      <vt:lpstr>Биография 30</vt:lpstr>
      <vt:lpstr>Биография 30</vt:lpstr>
      <vt:lpstr>Биография 40</vt:lpstr>
      <vt:lpstr>Биография 40</vt:lpstr>
      <vt:lpstr>Биография 50</vt:lpstr>
      <vt:lpstr>Биография 50</vt:lpstr>
      <vt:lpstr>Биография 60</vt:lpstr>
      <vt:lpstr>Биография 60</vt:lpstr>
      <vt:lpstr>Творчество 10</vt:lpstr>
      <vt:lpstr>Творчество 10</vt:lpstr>
      <vt:lpstr>Творчество 20</vt:lpstr>
      <vt:lpstr>Творчество 20</vt:lpstr>
      <vt:lpstr>Творчество 30</vt:lpstr>
      <vt:lpstr>Творчество 30</vt:lpstr>
      <vt:lpstr>Творчество 40</vt:lpstr>
      <vt:lpstr>Творчество 40</vt:lpstr>
      <vt:lpstr>Слайд 23</vt:lpstr>
      <vt:lpstr>Творчество 50</vt:lpstr>
      <vt:lpstr>Творчество 50</vt:lpstr>
      <vt:lpstr>Творчество 60</vt:lpstr>
      <vt:lpstr>Творчество 60</vt:lpstr>
      <vt:lpstr>Критика 10</vt:lpstr>
      <vt:lpstr>Критика 10</vt:lpstr>
      <vt:lpstr>Критика 20</vt:lpstr>
      <vt:lpstr>Критика 20</vt:lpstr>
      <vt:lpstr>Критика 30</vt:lpstr>
      <vt:lpstr>Критика 30</vt:lpstr>
      <vt:lpstr>Критика 40</vt:lpstr>
      <vt:lpstr>Критика 40</vt:lpstr>
      <vt:lpstr>Критика 50</vt:lpstr>
      <vt:lpstr>Критика 50</vt:lpstr>
      <vt:lpstr>Критика 60</vt:lpstr>
      <vt:lpstr>Критика 60</vt:lpstr>
      <vt:lpstr>Лирика 10</vt:lpstr>
      <vt:lpstr>Лирика 10</vt:lpstr>
      <vt:lpstr>Лирика 20</vt:lpstr>
      <vt:lpstr>Лирика 20</vt:lpstr>
      <vt:lpstr>Лирика 30</vt:lpstr>
      <vt:lpstr>Лирика 30</vt:lpstr>
      <vt:lpstr>Лирика 40</vt:lpstr>
      <vt:lpstr>Лирика 40</vt:lpstr>
      <vt:lpstr>Лирика 50</vt:lpstr>
      <vt:lpstr>Лирика 50</vt:lpstr>
      <vt:lpstr>Лирика 60</vt:lpstr>
      <vt:lpstr>Лирика 60</vt:lpstr>
      <vt:lpstr>Лит. приемы 10</vt:lpstr>
      <vt:lpstr>Лит. приемы 10</vt:lpstr>
      <vt:lpstr>Лит. приемы 20</vt:lpstr>
      <vt:lpstr>Лит. приемы 20</vt:lpstr>
      <vt:lpstr>Лит. приемы 30</vt:lpstr>
      <vt:lpstr>Лит. приемы 30</vt:lpstr>
      <vt:lpstr>Лит. приемы 40</vt:lpstr>
      <vt:lpstr>Лит. приемы 40</vt:lpstr>
      <vt:lpstr>Лит. приемы 50</vt:lpstr>
      <vt:lpstr>Лит. приемы 50</vt:lpstr>
      <vt:lpstr>Слайд 62</vt:lpstr>
      <vt:lpstr>Лит. приемы 60</vt:lpstr>
      <vt:lpstr>Лит. приемы 60</vt:lpstr>
      <vt:lpstr>Бонус 10</vt:lpstr>
      <vt:lpstr>Бонус 10</vt:lpstr>
      <vt:lpstr>Бонус 20</vt:lpstr>
      <vt:lpstr>Бонус 20</vt:lpstr>
      <vt:lpstr>Бонус 30</vt:lpstr>
      <vt:lpstr>Бонус 30</vt:lpstr>
      <vt:lpstr>Бонус 40</vt:lpstr>
      <vt:lpstr>Бонус 40</vt:lpstr>
      <vt:lpstr>Бонус 50</vt:lpstr>
      <vt:lpstr>Бонус 50</vt:lpstr>
      <vt:lpstr>Бонус 60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Салтанат</dc:creator>
  <cp:lastModifiedBy>Алина Кот</cp:lastModifiedBy>
  <cp:revision>116</cp:revision>
  <dcterms:created xsi:type="dcterms:W3CDTF">2014-05-16T09:35:17Z</dcterms:created>
  <dcterms:modified xsi:type="dcterms:W3CDTF">2023-11-26T16:45:19Z</dcterms:modified>
</cp:coreProperties>
</file>

<file path=docProps/thumbnail.jpeg>
</file>